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A948C-087C-4E1B-B1C1-177B1AFA13F4}" type="datetimeFigureOut">
              <a:rPr lang="ar-SA" smtClean="0"/>
              <a:t>26/06/43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770B-B32B-46AE-A1A1-BDC0496FF96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A948C-087C-4E1B-B1C1-177B1AFA13F4}" type="datetimeFigureOut">
              <a:rPr lang="ar-SA" smtClean="0"/>
              <a:t>26/06/43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770B-B32B-46AE-A1A1-BDC0496FF96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A948C-087C-4E1B-B1C1-177B1AFA13F4}" type="datetimeFigureOut">
              <a:rPr lang="ar-SA" smtClean="0"/>
              <a:t>26/06/43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770B-B32B-46AE-A1A1-BDC0496FF96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A948C-087C-4E1B-B1C1-177B1AFA13F4}" type="datetimeFigureOut">
              <a:rPr lang="ar-SA" smtClean="0"/>
              <a:t>26/06/43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770B-B32B-46AE-A1A1-BDC0496FF96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A948C-087C-4E1B-B1C1-177B1AFA13F4}" type="datetimeFigureOut">
              <a:rPr lang="ar-SA" smtClean="0"/>
              <a:t>26/06/43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770B-B32B-46AE-A1A1-BDC0496FF96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A948C-087C-4E1B-B1C1-177B1AFA13F4}" type="datetimeFigureOut">
              <a:rPr lang="ar-SA" smtClean="0"/>
              <a:t>26/06/43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770B-B32B-46AE-A1A1-BDC0496FF96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A948C-087C-4E1B-B1C1-177B1AFA13F4}" type="datetimeFigureOut">
              <a:rPr lang="ar-SA" smtClean="0"/>
              <a:t>26/06/43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770B-B32B-46AE-A1A1-BDC0496FF96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A948C-087C-4E1B-B1C1-177B1AFA13F4}" type="datetimeFigureOut">
              <a:rPr lang="ar-SA" smtClean="0"/>
              <a:t>26/06/43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770B-B32B-46AE-A1A1-BDC0496FF96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A948C-087C-4E1B-B1C1-177B1AFA13F4}" type="datetimeFigureOut">
              <a:rPr lang="ar-SA" smtClean="0"/>
              <a:t>26/06/43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770B-B32B-46AE-A1A1-BDC0496FF96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A948C-087C-4E1B-B1C1-177B1AFA13F4}" type="datetimeFigureOut">
              <a:rPr lang="ar-SA" smtClean="0"/>
              <a:t>26/06/43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770B-B32B-46AE-A1A1-BDC0496FF96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A948C-087C-4E1B-B1C1-177B1AFA13F4}" type="datetimeFigureOut">
              <a:rPr lang="ar-SA" smtClean="0"/>
              <a:t>26/06/43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770B-B32B-46AE-A1A1-BDC0496FF96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A948C-087C-4E1B-B1C1-177B1AFA13F4}" type="datetimeFigureOut">
              <a:rPr lang="ar-SA" smtClean="0"/>
              <a:t>26/06/43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F770B-B32B-46AE-A1A1-BDC0496FF962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w-educ.com/apps" TargetMode="External"/><Relationship Id="rId2" Type="http://schemas.openxmlformats.org/officeDocument/2006/relationships/hyperlink" Target="https://www.new-educ.com/tools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ew-educ.com/moteurs-de-recherche-des-cours-en-ligne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w-educ.com/how-to-use-twitter-to-build-pln" TargetMode="External"/><Relationship Id="rId2" Type="http://schemas.openxmlformats.org/officeDocument/2006/relationships/hyperlink" Target="https://www.new-educ.com/what-is-pln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207170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كيف تصبح معلم ناجح</a:t>
            </a:r>
            <a:endParaRPr lang="ar-SA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785786" y="2928934"/>
            <a:ext cx="7572428" cy="270986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endParaRPr lang="ar-SA" dirty="0"/>
          </a:p>
          <a:p>
            <a:r>
              <a:rPr lang="ar-S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د/ هاني </a:t>
            </a:r>
            <a:r>
              <a:rPr lang="ar-S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الجبالي</a:t>
            </a:r>
            <a:r>
              <a:rPr lang="ar-S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</a:p>
          <a:p>
            <a:r>
              <a:rPr lang="ar-SA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دكتوراة</a:t>
            </a:r>
            <a:r>
              <a:rPr lang="ar-S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في علم النفس التربوي</a:t>
            </a:r>
          </a:p>
          <a:p>
            <a:r>
              <a:rPr lang="ar-S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ماجستير صحة نفسية </a:t>
            </a:r>
          </a:p>
          <a:p>
            <a:r>
              <a:rPr lang="ar-S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مستشار تربوي </a:t>
            </a:r>
            <a:r>
              <a:rPr lang="ar-SA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و</a:t>
            </a:r>
            <a:r>
              <a:rPr lang="ar-S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اجتماعي</a:t>
            </a:r>
          </a:p>
          <a:p>
            <a:r>
              <a:rPr lang="ar-S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مدرب تنمية بشرية </a:t>
            </a:r>
          </a:p>
          <a:p>
            <a:r>
              <a:rPr lang="ar-SA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لايف</a:t>
            </a:r>
            <a:r>
              <a:rPr lang="ar-S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ar-SA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كوتشينج</a:t>
            </a:r>
            <a:endParaRPr lang="ar-S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894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>
                <a:solidFill>
                  <a:srgbClr val="FF0000"/>
                </a:solidFill>
              </a:rPr>
              <a:t>المعلم الناجح لديه أهداف واضحة ، فالعمل بخطة واضحة </a:t>
            </a:r>
            <a:r>
              <a:rPr lang="ar-SA" b="1" dirty="0" err="1">
                <a:solidFill>
                  <a:srgbClr val="FF0000"/>
                </a:solidFill>
              </a:rPr>
              <a:t>و</a:t>
            </a:r>
            <a:r>
              <a:rPr lang="ar-SA" b="1" dirty="0">
                <a:solidFill>
                  <a:srgbClr val="FF0000"/>
                </a:solidFill>
              </a:rPr>
              <a:t> منهاج سليم مع لمسة من الإبداع ضرورة قصوى</a:t>
            </a:r>
            <a:r>
              <a:rPr lang="en-US" b="1" dirty="0">
                <a:solidFill>
                  <a:srgbClr val="FF0000"/>
                </a:solidFill>
              </a:rPr>
              <a:t>.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831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 </a:t>
            </a:r>
            <a:r>
              <a:rPr lang="ar-SA" b="1" dirty="0">
                <a:solidFill>
                  <a:srgbClr val="FF0000"/>
                </a:solidFill>
              </a:rPr>
              <a:t>المعلم الناجح لا ينتظر ردة فعل ايجابية فورية أو عبارات الشكر </a:t>
            </a:r>
            <a:r>
              <a:rPr lang="ar-SA" b="1" dirty="0" err="1">
                <a:solidFill>
                  <a:srgbClr val="FF0000"/>
                </a:solidFill>
              </a:rPr>
              <a:t>و</a:t>
            </a:r>
            <a:r>
              <a:rPr lang="ar-SA" b="1" dirty="0">
                <a:solidFill>
                  <a:srgbClr val="FF0000"/>
                </a:solidFill>
              </a:rPr>
              <a:t> الامتنان من الطلاب أو ذويهم فتأثيرك عليهم سيرافقهم مدى حياتهم</a:t>
            </a:r>
            <a:r>
              <a:rPr lang="en-US" b="1" dirty="0">
                <a:solidFill>
                  <a:srgbClr val="FF0000"/>
                </a:solidFill>
              </a:rPr>
              <a:t>.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4031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>
                <a:solidFill>
                  <a:srgbClr val="FF0000"/>
                </a:solidFill>
              </a:rPr>
              <a:t>المعلم الناجح يعرف متى يستمع لطلابه </a:t>
            </a:r>
            <a:r>
              <a:rPr lang="ar-SA" b="1" dirty="0" err="1">
                <a:solidFill>
                  <a:srgbClr val="FF0000"/>
                </a:solidFill>
              </a:rPr>
              <a:t>و</a:t>
            </a:r>
            <a:r>
              <a:rPr lang="ar-SA" b="1" dirty="0">
                <a:solidFill>
                  <a:srgbClr val="FF0000"/>
                </a:solidFill>
              </a:rPr>
              <a:t> متى يتجاهلهم ، فلا تكن مستبدا في الفصل </a:t>
            </a:r>
            <a:r>
              <a:rPr lang="ar-SA" b="1" dirty="0" err="1">
                <a:solidFill>
                  <a:srgbClr val="FF0000"/>
                </a:solidFill>
              </a:rPr>
              <a:t>و</a:t>
            </a:r>
            <a:r>
              <a:rPr lang="ar-SA" b="1" dirty="0">
                <a:solidFill>
                  <a:srgbClr val="FF0000"/>
                </a:solidFill>
              </a:rPr>
              <a:t> </a:t>
            </a:r>
            <a:r>
              <a:rPr lang="ar-SA" b="1" dirty="0" err="1">
                <a:solidFill>
                  <a:srgbClr val="FF0000"/>
                </a:solidFill>
              </a:rPr>
              <a:t>انصت</a:t>
            </a:r>
            <a:r>
              <a:rPr lang="ar-SA" b="1" dirty="0">
                <a:solidFill>
                  <a:srgbClr val="FF0000"/>
                </a:solidFill>
              </a:rPr>
              <a:t> لطلابك </a:t>
            </a:r>
            <a:r>
              <a:rPr lang="ar-SA" b="1" dirty="0" err="1">
                <a:solidFill>
                  <a:srgbClr val="FF0000"/>
                </a:solidFill>
              </a:rPr>
              <a:t>و</a:t>
            </a:r>
            <a:r>
              <a:rPr lang="ar-SA" b="1" dirty="0">
                <a:solidFill>
                  <a:srgbClr val="FF0000"/>
                </a:solidFill>
              </a:rPr>
              <a:t> لا تجعلهم يتحكمون بمجريات الأمور بشكل مستمر</a:t>
            </a:r>
            <a:r>
              <a:rPr lang="en-US" b="1" dirty="0">
                <a:solidFill>
                  <a:srgbClr val="FF0000"/>
                </a:solidFill>
              </a:rPr>
              <a:t>.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181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>
                <a:solidFill>
                  <a:srgbClr val="FF0000"/>
                </a:solidFill>
              </a:rPr>
              <a:t>المعلم الناجح لديه موقف ايجابي من كل الوضعيات ، فالروح الايجابية تنعكس على الطلاب أيضا </a:t>
            </a:r>
            <a:r>
              <a:rPr lang="ar-SA" b="1" dirty="0" err="1">
                <a:solidFill>
                  <a:srgbClr val="FF0000"/>
                </a:solidFill>
              </a:rPr>
              <a:t>ـ</a:t>
            </a:r>
            <a:r>
              <a:rPr lang="ar-SA" b="1" dirty="0">
                <a:solidFill>
                  <a:srgbClr val="FF0000"/>
                </a:solidFill>
              </a:rPr>
              <a:t> فحبذا لو امتزجت بجرعة من الحيوية </a:t>
            </a:r>
            <a:r>
              <a:rPr lang="ar-SA" b="1" dirty="0" err="1">
                <a:solidFill>
                  <a:srgbClr val="FF0000"/>
                </a:solidFill>
              </a:rPr>
              <a:t>و</a:t>
            </a:r>
            <a:r>
              <a:rPr lang="ar-SA" b="1" dirty="0">
                <a:solidFill>
                  <a:srgbClr val="FF0000"/>
                </a:solidFill>
              </a:rPr>
              <a:t> الإبداع لخلق مزاج عام من التفاؤل قد يؤدي إلى الهدف المنشود</a:t>
            </a:r>
            <a:r>
              <a:rPr lang="en-US" b="1" dirty="0">
                <a:solidFill>
                  <a:srgbClr val="FF0000"/>
                </a:solidFill>
              </a:rPr>
              <a:t>.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974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>
                <a:solidFill>
                  <a:srgbClr val="FF0000"/>
                </a:solidFill>
              </a:rPr>
              <a:t>المعلم الناجح يتوقع من طلابه تحقيق النجاح، فالطالب يحتاج إلى من يثق في قدراته </a:t>
            </a:r>
            <a:r>
              <a:rPr lang="ar-SA" b="1" dirty="0" err="1">
                <a:solidFill>
                  <a:srgbClr val="FF0000"/>
                </a:solidFill>
              </a:rPr>
              <a:t>و</a:t>
            </a:r>
            <a:r>
              <a:rPr lang="ar-SA" b="1" dirty="0">
                <a:solidFill>
                  <a:srgbClr val="FF0000"/>
                </a:solidFill>
              </a:rPr>
              <a:t> مواهبه ، </a:t>
            </a:r>
            <a:r>
              <a:rPr lang="ar-SA" b="1" dirty="0" err="1">
                <a:solidFill>
                  <a:srgbClr val="FF0000"/>
                </a:solidFill>
              </a:rPr>
              <a:t>و</a:t>
            </a:r>
            <a:r>
              <a:rPr lang="ar-SA" b="1" dirty="0">
                <a:solidFill>
                  <a:srgbClr val="FF0000"/>
                </a:solidFill>
              </a:rPr>
              <a:t> يحفزه </a:t>
            </a:r>
            <a:r>
              <a:rPr lang="ar-SA" b="1" dirty="0" err="1">
                <a:solidFill>
                  <a:srgbClr val="FF0000"/>
                </a:solidFill>
              </a:rPr>
              <a:t>و</a:t>
            </a:r>
            <a:r>
              <a:rPr lang="ar-SA" b="1" dirty="0">
                <a:solidFill>
                  <a:srgbClr val="FF0000"/>
                </a:solidFill>
              </a:rPr>
              <a:t> يشجعه في مسيرته الدراسية</a:t>
            </a:r>
            <a:r>
              <a:rPr lang="en-US" b="1" dirty="0">
                <a:solidFill>
                  <a:srgbClr val="FF0000"/>
                </a:solidFill>
              </a:rPr>
              <a:t> .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4031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>
                <a:solidFill>
                  <a:srgbClr val="FF0000"/>
                </a:solidFill>
              </a:rPr>
              <a:t>المعلم الناجح يملك روح الدعابة ، لدى دعك من الجدية المفرطة </a:t>
            </a:r>
            <a:r>
              <a:rPr lang="ar-SA" b="1" dirty="0" err="1">
                <a:solidFill>
                  <a:srgbClr val="FF0000"/>
                </a:solidFill>
              </a:rPr>
              <a:t>و</a:t>
            </a:r>
            <a:r>
              <a:rPr lang="ar-SA" b="1" dirty="0">
                <a:solidFill>
                  <a:srgbClr val="FF0000"/>
                </a:solidFill>
              </a:rPr>
              <a:t> اخلق جوا من المرح داخل الفصل فذلك يترك انطباعا جيدا في نفسية المتعلمين قد يمتد حتى بعد تخرجهم من الجامعة</a:t>
            </a:r>
            <a:r>
              <a:rPr lang="en-US" b="1" dirty="0">
                <a:solidFill>
                  <a:srgbClr val="FF0000"/>
                </a:solidFill>
              </a:rPr>
              <a:t>.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181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 </a:t>
            </a:r>
            <a:r>
              <a:rPr lang="ar-SA" b="1" dirty="0">
                <a:solidFill>
                  <a:srgbClr val="FF0000"/>
                </a:solidFill>
              </a:rPr>
              <a:t>المعلم الناجح يثني على طلابه متى استحقوا ذلك ، فمن الواجب عليك تشجيع طلابك </a:t>
            </a:r>
            <a:r>
              <a:rPr lang="ar-SA" b="1" dirty="0" err="1">
                <a:solidFill>
                  <a:srgbClr val="FF0000"/>
                </a:solidFill>
              </a:rPr>
              <a:t>و</a:t>
            </a:r>
            <a:r>
              <a:rPr lang="ar-SA" b="1" dirty="0">
                <a:solidFill>
                  <a:srgbClr val="FF0000"/>
                </a:solidFill>
              </a:rPr>
              <a:t> الاعتراف </a:t>
            </a:r>
            <a:r>
              <a:rPr lang="ar-SA" b="1" dirty="0" err="1">
                <a:solidFill>
                  <a:srgbClr val="FF0000"/>
                </a:solidFill>
              </a:rPr>
              <a:t>بمجهوداتهم</a:t>
            </a:r>
            <a:r>
              <a:rPr lang="ar-SA" b="1" dirty="0">
                <a:solidFill>
                  <a:srgbClr val="FF0000"/>
                </a:solidFill>
              </a:rPr>
              <a:t> لكن في حدود ما أنجزوه من عمل ، أشعرهم دائما بأنهم في حاجة إلى التطور </a:t>
            </a:r>
            <a:r>
              <a:rPr lang="ar-SA" b="1" dirty="0" err="1">
                <a:solidFill>
                  <a:srgbClr val="FF0000"/>
                </a:solidFill>
              </a:rPr>
              <a:t>و</a:t>
            </a:r>
            <a:r>
              <a:rPr lang="ar-SA" b="1" dirty="0">
                <a:solidFill>
                  <a:srgbClr val="FF0000"/>
                </a:solidFill>
              </a:rPr>
              <a:t> أن بمقدورهم تقديم مستوى أفضل</a:t>
            </a:r>
            <a:r>
              <a:rPr lang="en-US" b="1" dirty="0">
                <a:solidFill>
                  <a:srgbClr val="FF0000"/>
                </a:solidFill>
              </a:rPr>
              <a:t>.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2606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>
                <a:solidFill>
                  <a:srgbClr val="FF0000"/>
                </a:solidFill>
              </a:rPr>
              <a:t>المعلم الناجح يسعى دائما إلى التجديد ، فلا تتردد في تجديد الدماء داخل الفصل </a:t>
            </a:r>
            <a:r>
              <a:rPr lang="ar-SA" b="1" dirty="0" err="1">
                <a:solidFill>
                  <a:srgbClr val="FF0000"/>
                </a:solidFill>
              </a:rPr>
              <a:t>و</a:t>
            </a:r>
            <a:r>
              <a:rPr lang="ar-SA" b="1" dirty="0">
                <a:solidFill>
                  <a:srgbClr val="FF0000"/>
                </a:solidFill>
              </a:rPr>
              <a:t> استخدام جميع الطرق المتاحة لإزالة جو الملل الذي قد يسود أحيانا</a:t>
            </a:r>
            <a:r>
              <a:rPr lang="en-US" b="1" dirty="0">
                <a:solidFill>
                  <a:srgbClr val="FF0000"/>
                </a:solidFill>
              </a:rPr>
              <a:t>.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1175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SA" b="1" dirty="0">
                <a:solidFill>
                  <a:srgbClr val="002060"/>
                </a:solidFill>
              </a:rPr>
              <a:t>المعلم الناجح منسجم مع نفسه، فلا تكن مزاجيا </a:t>
            </a:r>
            <a:r>
              <a:rPr lang="ar-SA" b="1" dirty="0" err="1">
                <a:solidFill>
                  <a:srgbClr val="002060"/>
                </a:solidFill>
              </a:rPr>
              <a:t>و</a:t>
            </a:r>
            <a:r>
              <a:rPr lang="ar-SA" b="1" dirty="0">
                <a:solidFill>
                  <a:srgbClr val="002060"/>
                </a:solidFill>
              </a:rPr>
              <a:t> حاول أن تتخذ قراراتك بذكاء </a:t>
            </a:r>
            <a:r>
              <a:rPr lang="ar-SA" b="1" dirty="0" err="1">
                <a:solidFill>
                  <a:srgbClr val="002060"/>
                </a:solidFill>
              </a:rPr>
              <a:t>و</a:t>
            </a:r>
            <a:r>
              <a:rPr lang="ar-SA" b="1" dirty="0">
                <a:solidFill>
                  <a:srgbClr val="002060"/>
                </a:solidFill>
              </a:rPr>
              <a:t> اتزان ، لا داعي للارتباك </a:t>
            </a:r>
            <a:r>
              <a:rPr lang="ar-SA" b="1" dirty="0" err="1">
                <a:solidFill>
                  <a:srgbClr val="002060"/>
                </a:solidFill>
              </a:rPr>
              <a:t>و</a:t>
            </a:r>
            <a:r>
              <a:rPr lang="ar-SA" b="1" dirty="0">
                <a:solidFill>
                  <a:srgbClr val="002060"/>
                </a:solidFill>
              </a:rPr>
              <a:t> دع الأمور تمشي بسلاسة </a:t>
            </a:r>
            <a:r>
              <a:rPr lang="ar-SA" b="1" dirty="0" err="1">
                <a:solidFill>
                  <a:srgbClr val="002060"/>
                </a:solidFill>
              </a:rPr>
              <a:t>و</a:t>
            </a:r>
            <a:r>
              <a:rPr lang="ar-SA" b="1" dirty="0">
                <a:solidFill>
                  <a:srgbClr val="002060"/>
                </a:solidFill>
              </a:rPr>
              <a:t> تلقائية مدروسة</a:t>
            </a:r>
            <a:r>
              <a:rPr lang="en-US" b="1" dirty="0">
                <a:solidFill>
                  <a:srgbClr val="002060"/>
                </a:solidFill>
              </a:rPr>
              <a:t>.</a:t>
            </a:r>
            <a:r>
              <a:rPr lang="en-US" dirty="0">
                <a:solidFill>
                  <a:srgbClr val="002060"/>
                </a:solidFill>
              </a:rPr>
              <a:t/>
            </a:r>
            <a:br>
              <a:rPr lang="en-US" dirty="0">
                <a:solidFill>
                  <a:srgbClr val="002060"/>
                </a:solidFill>
              </a:rPr>
            </a:br>
            <a:endParaRPr lang="ar-SA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1175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SA" b="1" dirty="0">
                <a:solidFill>
                  <a:srgbClr val="C00000"/>
                </a:solidFill>
              </a:rPr>
              <a:t>المعلم الناجح يتواصل مع أولياء الأمور، </a:t>
            </a:r>
            <a:endParaRPr lang="ar-SA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894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 </a:t>
            </a:r>
            <a:r>
              <a:rPr lang="ar-SA" b="1" dirty="0">
                <a:solidFill>
                  <a:srgbClr val="C00000"/>
                </a:solidFill>
              </a:rPr>
              <a:t>المعلم الناجح يستمتع بوقته أثناء العمل ، </a:t>
            </a:r>
            <a:r>
              <a:rPr lang="ar-SA" b="1" dirty="0" err="1">
                <a:solidFill>
                  <a:srgbClr val="C00000"/>
                </a:solidFill>
              </a:rPr>
              <a:t>فلامكان</a:t>
            </a:r>
            <a:r>
              <a:rPr lang="ar-SA" b="1" dirty="0">
                <a:solidFill>
                  <a:srgbClr val="C00000"/>
                </a:solidFill>
              </a:rPr>
              <a:t> </a:t>
            </a:r>
            <a:r>
              <a:rPr lang="ar-SA" b="1" dirty="0" err="1">
                <a:solidFill>
                  <a:srgbClr val="C00000"/>
                </a:solidFill>
              </a:rPr>
              <a:t>لك</a:t>
            </a:r>
            <a:r>
              <a:rPr lang="ar-SA" b="1" dirty="0">
                <a:solidFill>
                  <a:srgbClr val="C00000"/>
                </a:solidFill>
              </a:rPr>
              <a:t> في الفصل إذا كنت تكره مهنتك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لا تستمتع بتدريس مادتك لطلابك. تذكر دائما أن مهنتك من أشرف المهن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تعليمك للأفراد هو تعليم للمجتمعات بأكملها</a:t>
            </a:r>
            <a:r>
              <a:rPr lang="en-US" b="1" dirty="0">
                <a:solidFill>
                  <a:srgbClr val="C00000"/>
                </a:solidFill>
              </a:rPr>
              <a:t>.</a:t>
            </a:r>
            <a:r>
              <a:rPr lang="en-US" dirty="0">
                <a:solidFill>
                  <a:srgbClr val="C00000"/>
                </a:solidFill>
              </a:rPr>
              <a:t/>
            </a:r>
            <a:br>
              <a:rPr lang="en-US" dirty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2606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 </a:t>
            </a:r>
            <a:r>
              <a:rPr lang="ar-SA" b="1" dirty="0">
                <a:solidFill>
                  <a:srgbClr val="C00000"/>
                </a:solidFill>
              </a:rPr>
              <a:t>المعلم الناجح يتكيف مع احتياجات الطلاب ، فالتواصل معهم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التقرب إليهم سيعطيك فكرة عن الطرق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الوسائل التي ستساعدك في تعليمهم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مساعدتهم على تجاوز الصعوبات التي قد تواجههم</a:t>
            </a:r>
            <a:r>
              <a:rPr lang="en-US" b="1" dirty="0">
                <a:solidFill>
                  <a:srgbClr val="C00000"/>
                </a:solidFill>
              </a:rPr>
              <a:t>.</a:t>
            </a:r>
            <a:r>
              <a:rPr lang="en-US" dirty="0">
                <a:solidFill>
                  <a:srgbClr val="C00000"/>
                </a:solidFill>
              </a:rPr>
              <a:t/>
            </a:r>
            <a:br>
              <a:rPr lang="en-US" dirty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259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 </a:t>
            </a:r>
            <a:r>
              <a:rPr lang="ar-SA" b="1" dirty="0">
                <a:solidFill>
                  <a:srgbClr val="C00000"/>
                </a:solidFill>
              </a:rPr>
              <a:t>المعلم الناجح يلتزم الحياد ، لا تحاول فرض آرائك السياسية على طلابك ، أنت فقط تقود الحوار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النقاش داخل الفصل ، فالأجدر بك أن تربي فيهم روح احترام الرأي الآخر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أبجديات النقد البناء</a:t>
            </a:r>
            <a:r>
              <a:rPr lang="en-US" b="1" dirty="0">
                <a:solidFill>
                  <a:srgbClr val="C00000"/>
                </a:solidFill>
              </a:rPr>
              <a:t>.</a:t>
            </a:r>
            <a:r>
              <a:rPr lang="en-US" dirty="0">
                <a:solidFill>
                  <a:srgbClr val="C00000"/>
                </a:solidFill>
              </a:rPr>
              <a:t/>
            </a:r>
            <a:br>
              <a:rPr lang="en-US" dirty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2606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 </a:t>
            </a:r>
            <a:r>
              <a:rPr lang="ar-SA" b="1" dirty="0">
                <a:solidFill>
                  <a:srgbClr val="C00000"/>
                </a:solidFill>
              </a:rPr>
              <a:t>المعلم الناجح يحاول اكتشاف وسائل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en-US" b="1" dirty="0">
                <a:solidFill>
                  <a:srgbClr val="C00000"/>
                </a:solidFill>
              </a:rPr>
              <a:t> </a:t>
            </a:r>
            <a:r>
              <a:rPr lang="ar-SA" b="1" dirty="0">
                <a:solidFill>
                  <a:srgbClr val="C00000"/>
                </a:solidFill>
                <a:hlinkClick r:id="rId2"/>
              </a:rPr>
              <a:t>أدوات تعليمية</a:t>
            </a:r>
            <a:r>
              <a:rPr lang="en-US" b="1" dirty="0">
                <a:solidFill>
                  <a:srgbClr val="C00000"/>
                </a:solidFill>
              </a:rPr>
              <a:t> </a:t>
            </a:r>
            <a:r>
              <a:rPr lang="ar-SA" b="1" dirty="0">
                <a:solidFill>
                  <a:srgbClr val="C00000"/>
                </a:solidFill>
              </a:rPr>
              <a:t>جديدة ، فلديك الآن الكثير من الموارد الرقمية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الوسائل التكنولوجيا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en-US" b="1" dirty="0">
                <a:solidFill>
                  <a:srgbClr val="C00000"/>
                </a:solidFill>
              </a:rPr>
              <a:t> </a:t>
            </a:r>
            <a:r>
              <a:rPr lang="ar-SA" b="1" dirty="0">
                <a:solidFill>
                  <a:srgbClr val="C00000"/>
                </a:solidFill>
                <a:hlinkClick r:id="rId3"/>
              </a:rPr>
              <a:t>التطبيقات التعليمية</a:t>
            </a:r>
            <a:r>
              <a:rPr lang="en-US" b="1" dirty="0">
                <a:solidFill>
                  <a:srgbClr val="C00000"/>
                </a:solidFill>
              </a:rPr>
              <a:t> </a:t>
            </a:r>
            <a:r>
              <a:rPr lang="ar-SA" b="1" dirty="0">
                <a:solidFill>
                  <a:srgbClr val="C00000"/>
                </a:solidFill>
              </a:rPr>
              <a:t>التي ستساعدك على تجريب مناهج حديثة أكثر </a:t>
            </a:r>
            <a:r>
              <a:rPr lang="ar-SA" b="1" dirty="0" err="1">
                <a:solidFill>
                  <a:srgbClr val="C00000"/>
                </a:solidFill>
              </a:rPr>
              <a:t>حافزية</a:t>
            </a:r>
            <a:r>
              <a:rPr lang="ar-SA" b="1" dirty="0">
                <a:solidFill>
                  <a:srgbClr val="C00000"/>
                </a:solidFill>
              </a:rPr>
              <a:t> و فعالية في تعليم الطلاب</a:t>
            </a:r>
            <a:r>
              <a:rPr lang="en-US" b="1" dirty="0">
                <a:solidFill>
                  <a:srgbClr val="C00000"/>
                </a:solidFill>
              </a:rPr>
              <a:t>.</a:t>
            </a:r>
            <a:r>
              <a:rPr lang="en-US" dirty="0">
                <a:solidFill>
                  <a:srgbClr val="C00000"/>
                </a:solidFill>
              </a:rPr>
              <a:t/>
            </a:r>
            <a:br>
              <a:rPr lang="en-US" dirty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974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b="1" dirty="0">
                <a:solidFill>
                  <a:srgbClr val="C00000"/>
                </a:solidFill>
              </a:rPr>
              <a:t>المعلم الناجح يساعد الطلاب على تجاوز المشاكل العاطفية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الاجتماعية، فلا تعتقد أن مهمتك هي فقط التعليم بمفهومه المحدود، أنت الآن </a:t>
            </a:r>
            <a:r>
              <a:rPr lang="ar-SA" b="1" dirty="0" err="1">
                <a:solidFill>
                  <a:srgbClr val="C00000"/>
                </a:solidFill>
              </a:rPr>
              <a:t>مسؤول</a:t>
            </a:r>
            <a:r>
              <a:rPr lang="ar-SA" b="1" dirty="0">
                <a:solidFill>
                  <a:srgbClr val="C00000"/>
                </a:solidFill>
              </a:rPr>
              <a:t> عن طالب ذو انتماء اجتماعي معين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ذو شخصية شديدة الحساسية تحتاج منك التوجيه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المساعدة على حل المشاكل المختلفة</a:t>
            </a:r>
            <a:r>
              <a:rPr lang="en-US" b="1" dirty="0">
                <a:solidFill>
                  <a:srgbClr val="C00000"/>
                </a:solidFill>
              </a:rPr>
              <a:t> .</a:t>
            </a:r>
            <a:r>
              <a:rPr lang="en-US" dirty="0">
                <a:solidFill>
                  <a:srgbClr val="C00000"/>
                </a:solidFill>
              </a:rPr>
              <a:t/>
            </a:r>
            <a:br>
              <a:rPr lang="en-US" dirty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5456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/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ar-SA" b="1" dirty="0">
                <a:solidFill>
                  <a:srgbClr val="C00000"/>
                </a:solidFill>
              </a:rPr>
              <a:t>المعلم الناجح يجلب المتعة للفصل الدراسي ، خصوصا عند المراحل العمرية الأولى. فاللعب لا يتعارض مع التعلم بل يعتبر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</a:t>
            </a:r>
            <a:r>
              <a:rPr lang="ar-SA" b="1" dirty="0" err="1">
                <a:solidFill>
                  <a:srgbClr val="C00000"/>
                </a:solidFill>
              </a:rPr>
              <a:t>سيلة</a:t>
            </a:r>
            <a:r>
              <a:rPr lang="ar-SA" b="1" dirty="0">
                <a:solidFill>
                  <a:srgbClr val="C00000"/>
                </a:solidFill>
              </a:rPr>
              <a:t> في حد ذاته،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يعطي نتائج جيدة بالفعل</a:t>
            </a:r>
            <a:r>
              <a:rPr lang="en-US" b="1" dirty="0">
                <a:solidFill>
                  <a:srgbClr val="C00000"/>
                </a:solidFill>
              </a:rPr>
              <a:t>.</a:t>
            </a:r>
            <a:r>
              <a:rPr lang="en-US" dirty="0">
                <a:solidFill>
                  <a:srgbClr val="C00000"/>
                </a:solidFill>
              </a:rPr>
              <a:t/>
            </a:r>
            <a:br>
              <a:rPr lang="en-US" dirty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1175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 </a:t>
            </a:r>
            <a:r>
              <a:rPr lang="ar-SA" b="1" dirty="0">
                <a:solidFill>
                  <a:srgbClr val="C00000"/>
                </a:solidFill>
              </a:rPr>
              <a:t>المعلم الناجح لا يتوقف أبدا عن التعلم، سواء من أجل </a:t>
            </a:r>
            <a:r>
              <a:rPr lang="ar-SA" b="1" dirty="0" err="1">
                <a:solidFill>
                  <a:srgbClr val="C00000"/>
                </a:solidFill>
              </a:rPr>
              <a:t>تحيين</a:t>
            </a:r>
            <a:r>
              <a:rPr lang="ar-SA" b="1" dirty="0">
                <a:solidFill>
                  <a:srgbClr val="C00000"/>
                </a:solidFill>
              </a:rPr>
              <a:t> معلوماته أو من أجل تطوير نفسه فالعديد من المواقع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المنصات التعليمية توفر دروسا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en-US" b="1" dirty="0">
                <a:solidFill>
                  <a:srgbClr val="C00000"/>
                </a:solidFill>
              </a:rPr>
              <a:t> </a:t>
            </a:r>
            <a:r>
              <a:rPr lang="ar-SA" b="1" dirty="0" err="1">
                <a:solidFill>
                  <a:srgbClr val="C00000"/>
                </a:solidFill>
                <a:hlinkClick r:id="rId2"/>
              </a:rPr>
              <a:t>كورسات</a:t>
            </a:r>
            <a:r>
              <a:rPr lang="en-US" b="1" dirty="0">
                <a:solidFill>
                  <a:srgbClr val="C00000"/>
                </a:solidFill>
              </a:rPr>
              <a:t> </a:t>
            </a:r>
            <a:r>
              <a:rPr lang="ar-SA" b="1" dirty="0">
                <a:solidFill>
                  <a:srgbClr val="C00000"/>
                </a:solidFill>
              </a:rPr>
              <a:t>في جميع المجالات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بالمجان</a:t>
            </a:r>
            <a:r>
              <a:rPr lang="en-US" b="1" dirty="0">
                <a:solidFill>
                  <a:srgbClr val="C00000"/>
                </a:solidFill>
              </a:rPr>
              <a:t>.</a:t>
            </a:r>
            <a:r>
              <a:rPr lang="en-US" dirty="0">
                <a:solidFill>
                  <a:srgbClr val="C00000"/>
                </a:solidFill>
              </a:rPr>
              <a:t/>
            </a:r>
            <a:br>
              <a:rPr lang="en-US" dirty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974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 </a:t>
            </a:r>
            <a:r>
              <a:rPr lang="ar-SA" b="1" dirty="0">
                <a:solidFill>
                  <a:srgbClr val="C00000"/>
                </a:solidFill>
              </a:rPr>
              <a:t>المعلم الناجح منفتح على الآخرين، تعلم من زملاء العمل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استشر ذوي الخبرة في المجال ، تعاون مع الجميع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كون</a:t>
            </a:r>
            <a:r>
              <a:rPr lang="en-US" b="1" dirty="0">
                <a:solidFill>
                  <a:srgbClr val="C00000"/>
                </a:solidFill>
              </a:rPr>
              <a:t> </a:t>
            </a:r>
            <a:r>
              <a:rPr lang="ar-SA" b="1" dirty="0">
                <a:solidFill>
                  <a:srgbClr val="C00000"/>
                </a:solidFill>
                <a:hlinkClick r:id="rId2"/>
              </a:rPr>
              <a:t>شبكة تعلم خاصة بك</a:t>
            </a:r>
            <a:r>
              <a:rPr lang="en-US" b="1" dirty="0">
                <a:solidFill>
                  <a:srgbClr val="C00000"/>
                </a:solidFill>
                <a:hlinkClick r:id="rId2"/>
              </a:rPr>
              <a:t> PLN</a:t>
            </a:r>
            <a:r>
              <a:rPr lang="en-US" b="1" dirty="0">
                <a:solidFill>
                  <a:srgbClr val="C00000"/>
                </a:solidFill>
              </a:rPr>
              <a:t>. </a:t>
            </a:r>
            <a:r>
              <a:rPr lang="ar-SA" b="1" dirty="0">
                <a:solidFill>
                  <a:srgbClr val="C00000"/>
                </a:solidFill>
              </a:rPr>
              <a:t>استخدم أيضا</a:t>
            </a:r>
            <a:r>
              <a:rPr lang="en-US" b="1" dirty="0">
                <a:solidFill>
                  <a:srgbClr val="C00000"/>
                </a:solidFill>
              </a:rPr>
              <a:t> </a:t>
            </a:r>
            <a:r>
              <a:rPr lang="ar-SA" b="1" dirty="0">
                <a:solidFill>
                  <a:srgbClr val="C00000"/>
                </a:solidFill>
                <a:hlinkClick r:id="rId3"/>
              </a:rPr>
              <a:t>حسابا على </a:t>
            </a:r>
            <a:r>
              <a:rPr lang="ar-SA" b="1" dirty="0" err="1">
                <a:solidFill>
                  <a:srgbClr val="C00000"/>
                </a:solidFill>
                <a:hlinkClick r:id="rId3"/>
              </a:rPr>
              <a:t>تويتر</a:t>
            </a:r>
            <a:r>
              <a:rPr lang="en-US" b="1" dirty="0">
                <a:solidFill>
                  <a:srgbClr val="C00000"/>
                </a:solidFill>
              </a:rPr>
              <a:t> </a:t>
            </a:r>
            <a:r>
              <a:rPr lang="ar-SA" b="1" dirty="0">
                <a:solidFill>
                  <a:srgbClr val="C00000"/>
                </a:solidFill>
              </a:rPr>
              <a:t>أو أحد الشبكات الاجتماعية الأخرى للتعرف على معلمين من بلدان مختلفة</a:t>
            </a:r>
            <a:r>
              <a:rPr lang="en-US" b="1" dirty="0">
                <a:solidFill>
                  <a:srgbClr val="C00000"/>
                </a:solidFill>
              </a:rPr>
              <a:t>.</a:t>
            </a:r>
            <a:r>
              <a:rPr lang="en-US" dirty="0">
                <a:solidFill>
                  <a:srgbClr val="C00000"/>
                </a:solidFill>
              </a:rPr>
              <a:t/>
            </a:r>
            <a:br>
              <a:rPr lang="en-US" dirty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6887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 </a:t>
            </a:r>
            <a:r>
              <a:rPr lang="ar-SA" b="1" dirty="0">
                <a:solidFill>
                  <a:srgbClr val="C00000"/>
                </a:solidFill>
              </a:rPr>
              <a:t>المعلم الناجح ملم بالمادة التي يدرسها، فمن غير المعقول أن نرى أخطاء بدائية يرتكبها المدرس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يصر عليها على مرأى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مسمع من طلابه. حاول تعميق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تطوير معارفك في المادة التي تدرسها</a:t>
            </a:r>
            <a:r>
              <a:rPr lang="en-US" b="1" dirty="0">
                <a:solidFill>
                  <a:srgbClr val="C00000"/>
                </a:solidFill>
              </a:rPr>
              <a:t>.</a:t>
            </a:r>
            <a:r>
              <a:rPr lang="en-US" dirty="0">
                <a:solidFill>
                  <a:srgbClr val="C00000"/>
                </a:solidFill>
              </a:rPr>
              <a:t/>
            </a:r>
            <a:br>
              <a:rPr lang="en-US" dirty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6880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SA" b="1" dirty="0">
                <a:solidFill>
                  <a:srgbClr val="C00000"/>
                </a:solidFill>
              </a:rPr>
              <a:t>المعلم الناجح يكون مثقفا ملما بالكثير من الأمور ، فلا يكفي أن تكون معلما للرياضيات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جاهلا لكل ما يحدث من حولك ، قراءة الجرائد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تصفح المواقع الإخبارية </a:t>
            </a:r>
            <a:r>
              <a:rPr lang="ar-SA" b="1" dirty="0" err="1">
                <a:solidFill>
                  <a:srgbClr val="C00000"/>
                </a:solidFill>
              </a:rPr>
              <a:t>و</a:t>
            </a:r>
            <a:r>
              <a:rPr lang="ar-SA" b="1" dirty="0">
                <a:solidFill>
                  <a:srgbClr val="C00000"/>
                </a:solidFill>
              </a:rPr>
              <a:t> الاطلاع على المستجدات التكنولوجية أضحى واجبا على كل مدرس</a:t>
            </a:r>
            <a:r>
              <a:rPr lang="en-US" b="1" dirty="0">
                <a:solidFill>
                  <a:srgbClr val="C00000"/>
                </a:solidFill>
              </a:rPr>
              <a:t>.</a:t>
            </a:r>
            <a:r>
              <a:rPr lang="en-US" dirty="0">
                <a:solidFill>
                  <a:srgbClr val="C00000"/>
                </a:solidFill>
              </a:rPr>
              <a:t/>
            </a:r>
            <a:br>
              <a:rPr lang="en-US" dirty="0">
                <a:solidFill>
                  <a:srgbClr val="C00000"/>
                </a:solidFill>
              </a:rPr>
            </a:br>
            <a:endParaRPr lang="ar-SA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314</Words>
  <Application>Microsoft Office PowerPoint</Application>
  <PresentationFormat>عرض على الشاشة (3:4)‏</PresentationFormat>
  <Paragraphs>28</Paragraphs>
  <Slides>21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سمة Office</vt:lpstr>
      <vt:lpstr>كيف تصبح معلم ناجح</vt:lpstr>
      <vt:lpstr>المعلم الناجح لديه أهداف واضحة ، فالعمل بخطة واضحة و منهاج سليم مع لمسة من الإبداع ضرورة قصوى. </vt:lpstr>
      <vt:lpstr> المعلم الناجح لا ينتظر ردة فعل ايجابية فورية أو عبارات الشكر و الامتنان من الطلاب أو ذويهم فتأثيرك عليهم سيرافقهم مدى حياتهم. </vt:lpstr>
      <vt:lpstr>المعلم الناجح يعرف متى يستمع لطلابه و متى يتجاهلهم ، فلا تكن مستبدا في الفصل و انصت لطلابك و لا تجعلهم يتحكمون بمجريات الأمور بشكل مستمر. </vt:lpstr>
      <vt:lpstr>المعلم الناجح لديه موقف ايجابي من كل الوضعيات ، فالروح الايجابية تنعكس على الطلاب أيضا ـ فحبذا لو امتزجت بجرعة من الحيوية و الإبداع لخلق مزاج عام من التفاؤل قد يؤدي إلى الهدف المنشود. </vt:lpstr>
      <vt:lpstr>المعلم الناجح يتوقع من طلابه تحقيق النجاح، فالطالب يحتاج إلى من يثق في قدراته و مواهبه ، و يحفزه و يشجعه في مسيرته الدراسية . </vt:lpstr>
      <vt:lpstr>المعلم الناجح يملك روح الدعابة ، لدى دعك من الجدية المفرطة و اخلق جوا من المرح داخل الفصل فذلك يترك انطباعا جيدا في نفسية المتعلمين قد يمتد حتى بعد تخرجهم من الجامعة. </vt:lpstr>
      <vt:lpstr> المعلم الناجح يثني على طلابه متى استحقوا ذلك ، فمن الواجب عليك تشجيع طلابك و الاعتراف بمجهوداتهم لكن في حدود ما أنجزوه من عمل ، أشعرهم دائما بأنهم في حاجة إلى التطور و أن بمقدورهم تقديم مستوى أفضل. </vt:lpstr>
      <vt:lpstr>المعلم الناجح يسعى دائما إلى التجديد ، فلا تتردد في تجديد الدماء داخل الفصل و استخدام جميع الطرق المتاحة لإزالة جو الملل الذي قد يسود أحيانا. </vt:lpstr>
      <vt:lpstr>المعلم الناجح منسجم مع نفسه، فلا تكن مزاجيا و حاول أن تتخذ قراراتك بذكاء و اتزان ، لا داعي للارتباك و دع الأمور تمشي بسلاسة و تلقائية مدروسة. </vt:lpstr>
      <vt:lpstr>المعلم الناجح يتواصل مع أولياء الأمور، </vt:lpstr>
      <vt:lpstr> المعلم الناجح يستمتع بوقته أثناء العمل ، فلامكان لك في الفصل إذا كنت تكره مهنتك و لا تستمتع بتدريس مادتك لطلابك. تذكر دائما أن مهنتك من أشرف المهن و تعليمك للأفراد هو تعليم للمجتمعات بأكملها. </vt:lpstr>
      <vt:lpstr> المعلم الناجح يتكيف مع احتياجات الطلاب ، فالتواصل معهم و التقرب إليهم سيعطيك فكرة عن الطرق و الوسائل التي ستساعدك في تعليمهم و مساعدتهم على تجاوز الصعوبات التي قد تواجههم. </vt:lpstr>
      <vt:lpstr> المعلم الناجح يلتزم الحياد ، لا تحاول فرض آرائك السياسية على طلابك ، أنت فقط تقود الحوار و النقاش داخل الفصل ، فالأجدر بك أن تربي فيهم روح احترام الرأي الآخر و أبجديات النقد البناء. </vt:lpstr>
      <vt:lpstr> المعلم الناجح يحاول اكتشاف وسائل و أدوات تعليمية جديدة ، فلديك الآن الكثير من الموارد الرقمية و الوسائل التكنولوجيا و التطبيقات التعليمية التي ستساعدك على تجريب مناهج حديثة أكثر حافزية و فعالية في تعليم الطلاب. </vt:lpstr>
      <vt:lpstr>المعلم الناجح يساعد الطلاب على تجاوز المشاكل العاطفية و الاجتماعية، فلا تعتقد أن مهمتك هي فقط التعليم بمفهومه المحدود، أنت الآن مسؤول عن طالب ذو انتماء اجتماعي معين و ذو شخصية شديدة الحساسية تحتاج منك التوجيه و المساعدة على حل المشاكل المختلفة . </vt:lpstr>
      <vt:lpstr> المعلم الناجح يجلب المتعة للفصل الدراسي ، خصوصا عند المراحل العمرية الأولى. فاللعب لا يتعارض مع التعلم بل يعتبر و سيلة في حد ذاته، و يعطي نتائج جيدة بالفعل. </vt:lpstr>
      <vt:lpstr> المعلم الناجح لا يتوقف أبدا عن التعلم، سواء من أجل تحيين معلوماته أو من أجل تطوير نفسه فالعديد من المواقع و المنصات التعليمية توفر دروسا و كورسات في جميع المجالات و بالمجان. </vt:lpstr>
      <vt:lpstr> المعلم الناجح منفتح على الآخرين، تعلم من زملاء العمل و استشر ذوي الخبرة في المجال ، تعاون مع الجميع و كون شبكة تعلم خاصة بك PLN. استخدم أيضا حسابا على تويتر أو أحد الشبكات الاجتماعية الأخرى للتعرف على معلمين من بلدان مختلفة. </vt:lpstr>
      <vt:lpstr> المعلم الناجح ملم بالمادة التي يدرسها، فمن غير المعقول أن نرى أخطاء بدائية يرتكبها المدرس و يصر عليها على مرأى و مسمع من طلابه. حاول تعميق و تطوير معارفك في المادة التي تدرسها. </vt:lpstr>
      <vt:lpstr>المعلم الناجح يكون مثقفا ملما بالكثير من الأمور ، فلا يكفي أن تكون معلما للرياضيات و جاهلا لكل ما يحدث من حولك ، قراءة الجرائد و تصفح المواقع الإخبارية و الاطلاع على المستجدات التكنولوجية أضحى واجبا على كل مدرس.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كيف تصبح معلم ناجح</dc:title>
  <dc:creator>Twc</dc:creator>
  <cp:lastModifiedBy>Twc</cp:lastModifiedBy>
  <cp:revision>2</cp:revision>
  <dcterms:created xsi:type="dcterms:W3CDTF">2022-01-29T13:21:46Z</dcterms:created>
  <dcterms:modified xsi:type="dcterms:W3CDTF">2022-01-29T13:33:52Z</dcterms:modified>
</cp:coreProperties>
</file>